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5" r:id="rId4"/>
    <p:sldId id="264" r:id="rId5"/>
    <p:sldId id="266" r:id="rId6"/>
    <p:sldId id="263" r:id="rId7"/>
    <p:sldId id="267" r:id="rId8"/>
    <p:sldId id="262" r:id="rId9"/>
    <p:sldId id="258" r:id="rId10"/>
    <p:sldId id="259" r:id="rId11"/>
    <p:sldId id="260" r:id="rId12"/>
    <p:sldId id="261" r:id="rId13"/>
    <p:sldId id="269" r:id="rId14"/>
    <p:sldId id="270" r:id="rId15"/>
    <p:sldId id="272" r:id="rId16"/>
    <p:sldId id="271" r:id="rId17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2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08C6AFC-CFB9-4991-B5C0-FC2DDD29E589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B393800-3215-405F-B77A-D10622E21A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21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93800-3215-405F-B77A-D10622E21AD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67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93800-3215-405F-B77A-D10622E21AD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43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65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9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5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35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23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00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90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938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04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45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14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23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2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79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89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5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15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873720-37EC-4B72-A8D9-A946FB82737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F53E-A636-47B0-8691-875549FB7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588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256562-0704-43AD-9120-B9519E7D3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74" y="914401"/>
            <a:ext cx="10061685" cy="1188720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木古内町教頭会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F0145D-89B1-4E58-8D2F-B5B0C3909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33" y="3794760"/>
            <a:ext cx="10061685" cy="1920240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2021</a:t>
            </a:r>
            <a:r>
              <a:rPr kumimoji="1" lang="ja-JP" altLang="en-US" sz="3600" dirty="0"/>
              <a:t>年度　渡島公立学校教頭会　研究大会</a:t>
            </a:r>
            <a:endParaRPr kumimoji="1" lang="en-US" altLang="ja-JP" sz="3600" dirty="0"/>
          </a:p>
          <a:p>
            <a:endParaRPr kumimoji="1" lang="en-US" altLang="ja-JP" sz="2400" dirty="0"/>
          </a:p>
          <a:p>
            <a:pPr algn="r"/>
            <a:r>
              <a:rPr kumimoji="1" lang="ja-JP" altLang="en-US" sz="2800" dirty="0"/>
              <a:t>研究発表　木古内中学校教頭　髙木　寿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384816D-0232-4185-A97D-C80C6B2BB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836" y="4450080"/>
            <a:ext cx="1480424" cy="20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448EE6-6267-41B9-ADE7-C69211D22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80" y="5087302"/>
            <a:ext cx="1143000" cy="15906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84E908-584E-4A3F-8D88-24F4BB298B7E}"/>
              </a:ext>
            </a:extLst>
          </p:cNvPr>
          <p:cNvSpPr txBox="1"/>
          <p:nvPr/>
        </p:nvSpPr>
        <p:spPr>
          <a:xfrm>
            <a:off x="-1" y="5419898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F0"/>
                </a:solidFill>
              </a:rPr>
              <a:t>撮影した映像を観ながら練習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86DEB1-6F3E-4328-BC07-CBEC674750D3}"/>
              </a:ext>
            </a:extLst>
          </p:cNvPr>
          <p:cNvSpPr txBox="1"/>
          <p:nvPr/>
        </p:nvSpPr>
        <p:spPr>
          <a:xfrm>
            <a:off x="6234544" y="4865900"/>
            <a:ext cx="5336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一人一台端末で</a:t>
            </a:r>
            <a:endParaRPr kumimoji="1" lang="en-US" altLang="ja-JP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　　　　発表内の確認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B288AB-477C-4A34-871D-7ECB702A8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3869"/>
            <a:ext cx="6095999" cy="45381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83FF057-8B3E-4CE6-B74A-981A01F226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5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1C81BC-AE94-49B5-8C2B-0A12CEA47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80" y="5087302"/>
            <a:ext cx="1143000" cy="159067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617F15-BA5E-4BF0-B07E-36B7BDD95A49}"/>
              </a:ext>
            </a:extLst>
          </p:cNvPr>
          <p:cNvSpPr txBox="1"/>
          <p:nvPr/>
        </p:nvSpPr>
        <p:spPr>
          <a:xfrm>
            <a:off x="160021" y="4825367"/>
            <a:ext cx="11154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FF00"/>
                </a:solidFill>
              </a:rPr>
              <a:t>ネットで調べ学習</a:t>
            </a:r>
            <a:endParaRPr kumimoji="1" lang="en-US" altLang="ja-JP" sz="3600" b="1" dirty="0">
              <a:solidFill>
                <a:srgbClr val="FFFF00"/>
              </a:solidFill>
            </a:endParaRPr>
          </a:p>
          <a:p>
            <a:r>
              <a:rPr kumimoji="1" lang="en-US" altLang="ja-JP" sz="3600" b="1" dirty="0">
                <a:solidFill>
                  <a:srgbClr val="FFFF00"/>
                </a:solidFill>
              </a:rPr>
              <a:t>Google </a:t>
            </a:r>
            <a:r>
              <a:rPr kumimoji="1" lang="en-US" altLang="ja-JP" sz="3600" b="1" dirty="0" err="1">
                <a:solidFill>
                  <a:srgbClr val="FFFF00"/>
                </a:solidFill>
              </a:rPr>
              <a:t>Jamboard</a:t>
            </a:r>
            <a:r>
              <a:rPr kumimoji="1" lang="en-US" altLang="ja-JP" sz="3600" b="1" dirty="0">
                <a:solidFill>
                  <a:srgbClr val="FFFF00"/>
                </a:solidFill>
              </a:rPr>
              <a:t> </a:t>
            </a:r>
            <a:r>
              <a:rPr kumimoji="1" lang="ja-JP" altLang="en-US" sz="3600" b="1" dirty="0">
                <a:solidFill>
                  <a:srgbClr val="FFFF00"/>
                </a:solidFill>
              </a:rPr>
              <a:t>を活用して考えを交流</a:t>
            </a:r>
            <a:endParaRPr kumimoji="1" lang="en-US" altLang="ja-JP" sz="3600" b="1" dirty="0">
              <a:solidFill>
                <a:srgbClr val="FFFF00"/>
              </a:solidFill>
            </a:endParaRPr>
          </a:p>
          <a:p>
            <a:r>
              <a:rPr kumimoji="1" lang="en-US" altLang="ja-JP" sz="3600" b="1" dirty="0">
                <a:solidFill>
                  <a:srgbClr val="FFFF00"/>
                </a:solidFill>
              </a:rPr>
              <a:t>Google </a:t>
            </a:r>
            <a:r>
              <a:rPr kumimoji="1" lang="ja-JP" altLang="en-US" sz="3600" b="1" dirty="0">
                <a:solidFill>
                  <a:srgbClr val="FFFF00"/>
                </a:solidFill>
              </a:rPr>
              <a:t>クラスルーム を活用してグループ間発表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F8F4DE-FFE0-4354-A922-04BDDBCFA6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6096000" cy="46438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ACAA6C-9237-4E4E-89E0-BB4B6E268B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24012"/>
            <a:ext cx="6096001" cy="45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0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6E7BA43-C7AB-4D2D-91EA-B852FF7DB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80" y="5087302"/>
            <a:ext cx="1143000" cy="159067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6045D6-7FEC-4E77-8F95-0E7A527AA5EF}"/>
              </a:ext>
            </a:extLst>
          </p:cNvPr>
          <p:cNvSpPr txBox="1"/>
          <p:nvPr/>
        </p:nvSpPr>
        <p:spPr>
          <a:xfrm>
            <a:off x="6147153" y="3656141"/>
            <a:ext cx="5993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研究協議で、日常の実践を</a:t>
            </a:r>
            <a:endParaRPr kumimoji="1" lang="en-US" altLang="ja-JP" sz="3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交流し、実践内容から</a:t>
            </a:r>
            <a:endParaRPr kumimoji="1" lang="en-US" altLang="ja-JP" sz="3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今後の授業改善に活かせる</a:t>
            </a:r>
            <a:endParaRPr kumimoji="1" lang="en-US" altLang="ja-JP" sz="3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取組を交流した。</a:t>
            </a:r>
            <a:endParaRPr kumimoji="1" lang="en-US" altLang="ja-JP" sz="3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（指導主事学校訪問）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84A2AE-D66D-410C-9358-821D5242C8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4014"/>
            <a:ext cx="6047498" cy="341727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B7C4853-63D4-43A0-8186-14C451BB37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6713"/>
            <a:ext cx="6096000" cy="34290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6F1283E-8578-4805-BAFE-F21B4E159C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13"/>
            <a:ext cx="6096000" cy="3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2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30DFD2-8A30-426C-AF9F-50C2F094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80" y="5087302"/>
            <a:ext cx="1143000" cy="159067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B164D1-F8D7-466E-AF43-695310E0158A}"/>
              </a:ext>
            </a:extLst>
          </p:cNvPr>
          <p:cNvSpPr txBox="1"/>
          <p:nvPr/>
        </p:nvSpPr>
        <p:spPr>
          <a:xfrm>
            <a:off x="0" y="182880"/>
            <a:ext cx="3458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【 </a:t>
            </a:r>
            <a:r>
              <a:rPr kumimoji="1"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成　果 </a:t>
            </a:r>
            <a:r>
              <a:rPr kumimoji="1" lang="en-US" altLang="ja-JP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】</a:t>
            </a:r>
            <a:endParaRPr kumimoji="1" lang="ja-JP" altLang="en-US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1346BB-C0AC-4BBE-988D-A8CA06F5B084}"/>
              </a:ext>
            </a:extLst>
          </p:cNvPr>
          <p:cNvSpPr txBox="1"/>
          <p:nvPr/>
        </p:nvSpPr>
        <p:spPr>
          <a:xfrm>
            <a:off x="160020" y="1012872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一人一台端末（ロイロノート）の活用によって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316445-3B25-41CD-AC5E-127C9F69E7C9}"/>
              </a:ext>
            </a:extLst>
          </p:cNvPr>
          <p:cNvSpPr txBox="1"/>
          <p:nvPr/>
        </p:nvSpPr>
        <p:spPr>
          <a:xfrm>
            <a:off x="338050" y="3764467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</a:t>
            </a:r>
            <a:r>
              <a:rPr kumimoji="1" lang="en-US" altLang="ja-JP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Jam board </a:t>
            </a:r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で意見交流が広がる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809C4B-E76A-444E-B2C6-3A8935867ADF}"/>
              </a:ext>
            </a:extLst>
          </p:cNvPr>
          <p:cNvSpPr txBox="1"/>
          <p:nvPr/>
        </p:nvSpPr>
        <p:spPr>
          <a:xfrm>
            <a:off x="338049" y="4653282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・クラスルームで振り返や、評価に生かせる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A5E83-6B4C-4675-9FEB-090CFD4E7618}"/>
              </a:ext>
            </a:extLst>
          </p:cNvPr>
          <p:cNvSpPr txBox="1"/>
          <p:nvPr/>
        </p:nvSpPr>
        <p:spPr>
          <a:xfrm>
            <a:off x="338050" y="2901631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・動画撮影を繰り返しチェックできる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360CB4-C58F-4E86-AF4E-1B3B6F31A514}"/>
              </a:ext>
            </a:extLst>
          </p:cNvPr>
          <p:cNvSpPr txBox="1"/>
          <p:nvPr/>
        </p:nvSpPr>
        <p:spPr>
          <a:xfrm>
            <a:off x="338049" y="5608891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・クラウド上に無制限に保存ができる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ED5B8C-207A-45F0-8CE2-0C6E164EF310}"/>
              </a:ext>
            </a:extLst>
          </p:cNvPr>
          <p:cNvSpPr txBox="1"/>
          <p:nvPr/>
        </p:nvSpPr>
        <p:spPr>
          <a:xfrm>
            <a:off x="338050" y="1987510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・考えを整理したり、意見交流がスムーズ</a:t>
            </a:r>
          </a:p>
        </p:txBody>
      </p:sp>
    </p:spTree>
    <p:extLst>
      <p:ext uri="{BB962C8B-B14F-4D97-AF65-F5344CB8AC3E}">
        <p14:creationId xmlns:p14="http://schemas.microsoft.com/office/powerpoint/2010/main" val="281501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30DFD2-8A30-426C-AF9F-50C2F094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07" y="3161678"/>
            <a:ext cx="1325187" cy="184421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0F6E88-C91C-402F-8309-748017935E8A}"/>
              </a:ext>
            </a:extLst>
          </p:cNvPr>
          <p:cNvSpPr txBox="1"/>
          <p:nvPr/>
        </p:nvSpPr>
        <p:spPr>
          <a:xfrm>
            <a:off x="0" y="182880"/>
            <a:ext cx="3458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【 </a:t>
            </a:r>
            <a:r>
              <a:rPr kumimoji="1"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課　題 </a:t>
            </a:r>
            <a:r>
              <a:rPr kumimoji="1" lang="en-US" altLang="ja-JP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】</a:t>
            </a:r>
            <a:endParaRPr kumimoji="1" lang="ja-JP" altLang="en-US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76AF18-1BC0-4D03-BF76-BEB22C47B58A}"/>
              </a:ext>
            </a:extLst>
          </p:cNvPr>
          <p:cNvSpPr txBox="1"/>
          <p:nvPr/>
        </p:nvSpPr>
        <p:spPr>
          <a:xfrm>
            <a:off x="338043" y="3736505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・教師によって</a:t>
            </a:r>
            <a:r>
              <a:rPr kumimoji="1" lang="en-US" altLang="ja-JP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ICT</a:t>
            </a:r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活用に個人差がある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3107F6-58D8-404E-BD24-6D1DA35F38BF}"/>
              </a:ext>
            </a:extLst>
          </p:cNvPr>
          <p:cNvSpPr txBox="1"/>
          <p:nvPr/>
        </p:nvSpPr>
        <p:spPr>
          <a:xfrm>
            <a:off x="338042" y="2807735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・家庭用充電器の整備ができていない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983D17-2490-439F-80D2-0442502CD7FB}"/>
              </a:ext>
            </a:extLst>
          </p:cNvPr>
          <p:cNvSpPr txBox="1"/>
          <p:nvPr/>
        </p:nvSpPr>
        <p:spPr>
          <a:xfrm>
            <a:off x="338042" y="1940230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・地域によってネット環境が整備されていない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41074C-61DD-487D-81F4-B11747836F2A}"/>
              </a:ext>
            </a:extLst>
          </p:cNvPr>
          <p:cNvSpPr txBox="1"/>
          <p:nvPr/>
        </p:nvSpPr>
        <p:spPr>
          <a:xfrm>
            <a:off x="338044" y="4654361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・ツールとしての意識が薄い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074CCA-B24F-4923-82CC-DCEE5D5DF390}"/>
              </a:ext>
            </a:extLst>
          </p:cNvPr>
          <p:cNvSpPr txBox="1"/>
          <p:nvPr/>
        </p:nvSpPr>
        <p:spPr>
          <a:xfrm>
            <a:off x="338045" y="5415953"/>
            <a:ext cx="11682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・学校と家庭をオンラインで繋ぐ場合の訓練が必要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395DD5-5086-4192-AFC5-23E3A39E9CF8}"/>
              </a:ext>
            </a:extLst>
          </p:cNvPr>
          <p:cNvSpPr txBox="1"/>
          <p:nvPr/>
        </p:nvSpPr>
        <p:spPr>
          <a:xfrm>
            <a:off x="338041" y="1006027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一人一台端末（ロイロノート）の活用によって</a:t>
            </a:r>
          </a:p>
        </p:txBody>
      </p:sp>
    </p:spTree>
    <p:extLst>
      <p:ext uri="{BB962C8B-B14F-4D97-AF65-F5344CB8AC3E}">
        <p14:creationId xmlns:p14="http://schemas.microsoft.com/office/powerpoint/2010/main" val="4084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30DFD2-8A30-426C-AF9F-50C2F094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80" y="5087302"/>
            <a:ext cx="1143000" cy="159067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B164D1-F8D7-466E-AF43-695310E0158A}"/>
              </a:ext>
            </a:extLst>
          </p:cNvPr>
          <p:cNvSpPr txBox="1"/>
          <p:nvPr/>
        </p:nvSpPr>
        <p:spPr>
          <a:xfrm>
            <a:off x="0" y="182880"/>
            <a:ext cx="3458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【 </a:t>
            </a:r>
            <a:r>
              <a:rPr kumimoji="1"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改善策 </a:t>
            </a:r>
            <a:r>
              <a:rPr kumimoji="1" lang="en-US" altLang="ja-JP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】</a:t>
            </a:r>
            <a:endParaRPr kumimoji="1" lang="ja-JP" altLang="en-US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1346BB-C0AC-4BBE-988D-A8CA06F5B084}"/>
              </a:ext>
            </a:extLst>
          </p:cNvPr>
          <p:cNvSpPr txBox="1"/>
          <p:nvPr/>
        </p:nvSpPr>
        <p:spPr>
          <a:xfrm>
            <a:off x="160020" y="1012872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ICT</a:t>
            </a:r>
            <a:r>
              <a:rPr kumimoji="1" lang="ja-JP" altLang="en-US" sz="4000" b="1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活用による授業改善に向けて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316445-3B25-41CD-AC5E-127C9F69E7C9}"/>
              </a:ext>
            </a:extLst>
          </p:cNvPr>
          <p:cNvSpPr txBox="1"/>
          <p:nvPr/>
        </p:nvSpPr>
        <p:spPr>
          <a:xfrm>
            <a:off x="338050" y="3764467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・ミニ研修や個人指導の実施（活用法の具現化）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809C4B-E76A-444E-B2C6-3A8935867ADF}"/>
              </a:ext>
            </a:extLst>
          </p:cNvPr>
          <p:cNvSpPr txBox="1"/>
          <p:nvPr/>
        </p:nvSpPr>
        <p:spPr>
          <a:xfrm>
            <a:off x="338049" y="4653282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・校内研究での位置付け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A5E83-6B4C-4675-9FEB-090CFD4E7618}"/>
              </a:ext>
            </a:extLst>
          </p:cNvPr>
          <p:cNvSpPr txBox="1"/>
          <p:nvPr/>
        </p:nvSpPr>
        <p:spPr>
          <a:xfrm>
            <a:off x="338050" y="2901631"/>
            <a:ext cx="1151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　　　　　　</a:t>
            </a:r>
            <a:r>
              <a:rPr kumimoji="1" lang="ja-JP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中学校：</a:t>
            </a:r>
            <a:r>
              <a:rPr kumimoji="1" lang="en-US" altLang="ja-JP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D-School</a:t>
            </a:r>
            <a:r>
              <a:rPr kumimoji="1" lang="ja-JP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 藤澤 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360CB4-C58F-4E86-AF4E-1B3B6F31A514}"/>
              </a:ext>
            </a:extLst>
          </p:cNvPr>
          <p:cNvSpPr txBox="1"/>
          <p:nvPr/>
        </p:nvSpPr>
        <p:spPr>
          <a:xfrm>
            <a:off x="338049" y="5608891"/>
            <a:ext cx="1095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・日常の交流による意欲付け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ED5B8C-207A-45F0-8CE2-0C6E164EF310}"/>
              </a:ext>
            </a:extLst>
          </p:cNvPr>
          <p:cNvSpPr txBox="1"/>
          <p:nvPr/>
        </p:nvSpPr>
        <p:spPr>
          <a:xfrm>
            <a:off x="338050" y="1987510"/>
            <a:ext cx="1151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・Ｉ</a:t>
            </a:r>
            <a:r>
              <a:rPr kumimoji="1" lang="en-US" altLang="ja-JP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CT</a:t>
            </a:r>
            <a:r>
              <a:rPr kumimoji="1" lang="ja-JP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支援員　　小学校：クレーバーキッズ　熊谷 氏</a:t>
            </a:r>
          </a:p>
        </p:txBody>
      </p:sp>
    </p:spTree>
    <p:extLst>
      <p:ext uri="{BB962C8B-B14F-4D97-AF65-F5344CB8AC3E}">
        <p14:creationId xmlns:p14="http://schemas.microsoft.com/office/powerpoint/2010/main" val="156224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30DFD2-8A30-426C-AF9F-50C2F094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80" y="5087302"/>
            <a:ext cx="1143000" cy="159067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02387E-EC4F-4818-A747-DC48E2734A88}"/>
              </a:ext>
            </a:extLst>
          </p:cNvPr>
          <p:cNvSpPr txBox="1"/>
          <p:nvPr/>
        </p:nvSpPr>
        <p:spPr>
          <a:xfrm>
            <a:off x="1021080" y="1325880"/>
            <a:ext cx="947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ご清聴　ありがとうございました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2D3273A1-A7AF-4C15-85F1-F39DB1CF6B22}"/>
              </a:ext>
            </a:extLst>
          </p:cNvPr>
          <p:cNvSpPr txBox="1">
            <a:spLocks/>
          </p:cNvSpPr>
          <p:nvPr/>
        </p:nvSpPr>
        <p:spPr>
          <a:xfrm>
            <a:off x="827295" y="3741004"/>
            <a:ext cx="10061685" cy="192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ja-JP" sz="3600"/>
              <a:t>2021</a:t>
            </a:r>
            <a:r>
              <a:rPr lang="ja-JP" altLang="en-US" sz="3600"/>
              <a:t>年度　渡島公立学校教頭会　研究大会</a:t>
            </a:r>
            <a:endParaRPr lang="en-US" altLang="ja-JP" sz="3600"/>
          </a:p>
          <a:p>
            <a:endParaRPr lang="en-US" altLang="ja-JP" sz="2400"/>
          </a:p>
          <a:p>
            <a:pPr algn="r"/>
            <a:r>
              <a:rPr lang="ja-JP" altLang="en-US" sz="2800"/>
              <a:t>研究発表　木古内中学校教頭　髙木　寿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630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8B8C53-3F3E-471A-96F3-9599DC59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235132"/>
            <a:ext cx="3853316" cy="667657"/>
          </a:xfrm>
        </p:spPr>
        <p:txBody>
          <a:bodyPr/>
          <a:lstStyle/>
          <a:p>
            <a:r>
              <a:rPr lang="ja-JP" altLang="ja-JP" dirty="0"/>
              <a:t>【研究主題】</a:t>
            </a:r>
            <a:endParaRPr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61EE054-B952-4C6D-B38D-EC4943F8059B}"/>
              </a:ext>
            </a:extLst>
          </p:cNvPr>
          <p:cNvSpPr txBox="1">
            <a:spLocks/>
          </p:cNvSpPr>
          <p:nvPr/>
        </p:nvSpPr>
        <p:spPr>
          <a:xfrm>
            <a:off x="341312" y="1094377"/>
            <a:ext cx="11637327" cy="2565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ja-JP" b="1" i="1" dirty="0"/>
              <a:t>～子どもの学びを保障するための</a:t>
            </a:r>
            <a:endParaRPr lang="en-US" altLang="ja-JP" b="1" i="1" dirty="0"/>
          </a:p>
          <a:p>
            <a:r>
              <a:rPr lang="ja-JP" altLang="en-US" b="1" i="1" dirty="0"/>
              <a:t>　　　　　　　</a:t>
            </a:r>
            <a:r>
              <a:rPr lang="ja-JP" altLang="ja-JP" b="1" i="1" dirty="0"/>
              <a:t>組織作りに係る教育環境整備と、</a:t>
            </a:r>
            <a:endParaRPr lang="en-US" altLang="ja-JP" b="1" i="1" dirty="0"/>
          </a:p>
          <a:p>
            <a:r>
              <a:rPr lang="ja-JP" altLang="ja-JP" b="1" i="1" dirty="0"/>
              <a:t>組織の活性化を目指した</a:t>
            </a:r>
            <a:endParaRPr lang="en-US" altLang="ja-JP" b="1" i="1" dirty="0"/>
          </a:p>
          <a:p>
            <a:r>
              <a:rPr lang="ja-JP" altLang="en-US" b="1" i="1" dirty="0"/>
              <a:t>　　　　　　　</a:t>
            </a:r>
            <a:r>
              <a:rPr lang="ja-JP" altLang="ja-JP" b="1" i="1" dirty="0"/>
              <a:t>教頭のマネジメント力の向上～</a:t>
            </a:r>
            <a:endParaRPr lang="ja-JP" altLang="en-US" b="1" i="1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0F9D270-D676-4683-8431-6D3773C8013C}"/>
              </a:ext>
            </a:extLst>
          </p:cNvPr>
          <p:cNvSpPr txBox="1">
            <a:spLocks/>
          </p:cNvSpPr>
          <p:nvPr/>
        </p:nvSpPr>
        <p:spPr>
          <a:xfrm>
            <a:off x="341312" y="4690109"/>
            <a:ext cx="11637327" cy="21470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ja-JP" dirty="0"/>
              <a:t>【視点１】</a:t>
            </a:r>
            <a:endParaRPr lang="en-US" altLang="ja-JP" dirty="0"/>
          </a:p>
          <a:p>
            <a:r>
              <a:rPr lang="ja-JP" altLang="ja-JP" dirty="0"/>
              <a:t>子供の学びを保障するための組織的な</a:t>
            </a:r>
            <a:endParaRPr lang="en-US" altLang="ja-JP" dirty="0"/>
          </a:p>
          <a:p>
            <a:r>
              <a:rPr lang="ja-JP" altLang="en-US" dirty="0"/>
              <a:t>　　　　　　　</a:t>
            </a:r>
            <a:r>
              <a:rPr lang="en-US" altLang="ja-JP" dirty="0"/>
              <a:t>ICT</a:t>
            </a:r>
            <a:r>
              <a:rPr lang="ja-JP" altLang="ja-JP" dirty="0"/>
              <a:t>機器等の活用とマネジメント</a:t>
            </a:r>
            <a:endParaRPr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6BEC93E-FA9B-4ED3-8623-2857CC318ACB}"/>
              </a:ext>
            </a:extLst>
          </p:cNvPr>
          <p:cNvSpPr txBox="1">
            <a:spLocks/>
          </p:cNvSpPr>
          <p:nvPr/>
        </p:nvSpPr>
        <p:spPr>
          <a:xfrm>
            <a:off x="341312" y="3851728"/>
            <a:ext cx="6055361" cy="667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ja-JP" dirty="0"/>
              <a:t>＜令和３年度の重点＞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E37C0E-58B6-4525-A5CC-C7F701671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688" y="4035742"/>
            <a:ext cx="1143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174B06F-21CD-4920-AEB9-A4C3B30C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146" y="3700042"/>
            <a:ext cx="2139834" cy="2977936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B169FF6F-7C0D-4B44-8F34-74B748F7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453" y="683679"/>
            <a:ext cx="5887693" cy="1076824"/>
          </a:xfrm>
        </p:spPr>
        <p:txBody>
          <a:bodyPr/>
          <a:lstStyle/>
          <a:p>
            <a:r>
              <a:rPr lang="ja-JP" altLang="en-US" sz="6000" b="1" dirty="0"/>
              <a:t>木古内小学校編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D784E0-D8E4-4BF8-A0E9-275CC612E4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0" y="250991"/>
            <a:ext cx="3800861" cy="30763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D5378AF-71AE-479A-8D33-086D873D4E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453" y="1641843"/>
            <a:ext cx="5488531" cy="41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6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30DFD2-8A30-426C-AF9F-50C2F094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97" y="4932558"/>
            <a:ext cx="1143000" cy="15906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80AA883-5AA0-44BB-B6FD-CF9EC37BF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" y="462475"/>
            <a:ext cx="6096000" cy="37919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81CA984-7097-44FA-AAD4-B10C8DB35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747" y="2731330"/>
            <a:ext cx="6741161" cy="37919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A5014B-AC71-4B97-BBF3-06B1FA451E3A}"/>
              </a:ext>
            </a:extLst>
          </p:cNvPr>
          <p:cNvSpPr txBox="1"/>
          <p:nvPr/>
        </p:nvSpPr>
        <p:spPr>
          <a:xfrm>
            <a:off x="6770059" y="462475"/>
            <a:ext cx="5044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始業式や</a:t>
            </a:r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年生を迎える会、全校朝会など、全校児童が集まる事ができないので、オンラインにて実施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7AA9D0-34D8-4271-B07C-16F91D26BF0E}"/>
              </a:ext>
            </a:extLst>
          </p:cNvPr>
          <p:cNvSpPr txBox="1"/>
          <p:nvPr/>
        </p:nvSpPr>
        <p:spPr>
          <a:xfrm>
            <a:off x="1846971" y="4380614"/>
            <a:ext cx="3128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実施場所は、放送室スタジオや、体育館、</a:t>
            </a:r>
            <a:r>
              <a:rPr kumimoji="1" lang="en-US" altLang="ja-JP" sz="3200" b="1" dirty="0"/>
              <a:t>PC</a:t>
            </a:r>
            <a:r>
              <a:rPr kumimoji="1" lang="ja-JP" altLang="en-US" sz="3200" b="1" dirty="0"/>
              <a:t>室など様々</a:t>
            </a:r>
          </a:p>
        </p:txBody>
      </p:sp>
    </p:spTree>
    <p:extLst>
      <p:ext uri="{BB962C8B-B14F-4D97-AF65-F5344CB8AC3E}">
        <p14:creationId xmlns:p14="http://schemas.microsoft.com/office/powerpoint/2010/main" val="55888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30DFD2-8A30-426C-AF9F-50C2F094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80" y="5087302"/>
            <a:ext cx="1143000" cy="15906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9E78C3F-34BF-45D9-9C57-44302D8A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32" y="2785404"/>
            <a:ext cx="6668085" cy="37507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3A6FE63-60E3-431A-80B5-6880C80F9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183" y="321798"/>
            <a:ext cx="6668085" cy="375079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803845-6886-4DE3-A32C-9209C4B0FCC4}"/>
              </a:ext>
            </a:extLst>
          </p:cNvPr>
          <p:cNvSpPr txBox="1"/>
          <p:nvPr/>
        </p:nvSpPr>
        <p:spPr>
          <a:xfrm>
            <a:off x="290732" y="522550"/>
            <a:ext cx="5044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６年生は修学旅行のまとめをタブレットで作成し、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参観日で保護者へモニターを使って報告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EEA5E4-7A54-4CD1-86F4-7351091B893E}"/>
              </a:ext>
            </a:extLst>
          </p:cNvPr>
          <p:cNvSpPr txBox="1"/>
          <p:nvPr/>
        </p:nvSpPr>
        <p:spPr>
          <a:xfrm>
            <a:off x="7147151" y="4273347"/>
            <a:ext cx="5044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５年生は宿泊学習</a:t>
            </a:r>
            <a:r>
              <a:rPr kumimoji="1" lang="ja-JP" altLang="en-US" sz="3200" b="1"/>
              <a:t>のまとめを同じく</a:t>
            </a:r>
            <a:r>
              <a:rPr kumimoji="1" lang="ja-JP" altLang="en-US" sz="3200" b="1" dirty="0"/>
              <a:t>作成、報告</a:t>
            </a:r>
            <a:endParaRPr kumimoji="1" lang="en-US" altLang="ja-JP" sz="3200" b="1" dirty="0"/>
          </a:p>
          <a:p>
            <a:r>
              <a:rPr kumimoji="1" lang="en-US" altLang="ja-JP" sz="3200" b="1" dirty="0" err="1"/>
              <a:t>AppleTV</a:t>
            </a:r>
            <a:r>
              <a:rPr kumimoji="1" lang="ja-JP" altLang="en-US" sz="3200" b="1" dirty="0"/>
              <a:t>により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コードレスで接続</a:t>
            </a:r>
          </a:p>
        </p:txBody>
      </p:sp>
    </p:spTree>
    <p:extLst>
      <p:ext uri="{BB962C8B-B14F-4D97-AF65-F5344CB8AC3E}">
        <p14:creationId xmlns:p14="http://schemas.microsoft.com/office/powerpoint/2010/main" val="401265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A049945-616C-46AF-B907-54F176FBA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80" y="5087302"/>
            <a:ext cx="1143000" cy="15906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E033301-65B4-4588-8110-7964C5A3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0" y="3015726"/>
            <a:ext cx="6096000" cy="3429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2B942-6237-4C34-B471-725899ABD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330" y="413274"/>
            <a:ext cx="6096000" cy="3429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2679D4-4B8A-4B83-A90B-B3F69488C659}"/>
              </a:ext>
            </a:extLst>
          </p:cNvPr>
          <p:cNvSpPr txBox="1"/>
          <p:nvPr/>
        </p:nvSpPr>
        <p:spPr>
          <a:xfrm>
            <a:off x="525576" y="525815"/>
            <a:ext cx="5044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オリ・パラ授業にて、教師が用意した動画の視聴や、クイズ作りの際にロイロノートを使って整理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00BF7B-025F-491E-8024-C9765D610085}"/>
              </a:ext>
            </a:extLst>
          </p:cNvPr>
          <p:cNvSpPr txBox="1"/>
          <p:nvPr/>
        </p:nvSpPr>
        <p:spPr>
          <a:xfrm>
            <a:off x="6739481" y="4268915"/>
            <a:ext cx="5044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クイズの交流は、タブレットの画面を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そのまま活用して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交流活動を行う</a:t>
            </a:r>
          </a:p>
        </p:txBody>
      </p:sp>
    </p:spTree>
    <p:extLst>
      <p:ext uri="{BB962C8B-B14F-4D97-AF65-F5344CB8AC3E}">
        <p14:creationId xmlns:p14="http://schemas.microsoft.com/office/powerpoint/2010/main" val="344883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30DFD2-8A30-426C-AF9F-50C2F094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80" y="5087302"/>
            <a:ext cx="1143000" cy="15906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11A5175-8D93-4DB8-8085-BFC55D13E1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77" y="2193388"/>
            <a:ext cx="5650522" cy="42378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0183CF2-5992-466F-B758-1159931E6C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25548"/>
            <a:ext cx="5650523" cy="423789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741A21-D54D-4540-AAA4-17493043DB68}"/>
              </a:ext>
            </a:extLst>
          </p:cNvPr>
          <p:cNvSpPr txBox="1"/>
          <p:nvPr/>
        </p:nvSpPr>
        <p:spPr>
          <a:xfrm>
            <a:off x="445477" y="524638"/>
            <a:ext cx="5163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６年理科「物の燃え方と空気」～ろうそくを燃やし続けるためには</a:t>
            </a:r>
            <a:r>
              <a:rPr kumimoji="1" lang="en-US" altLang="ja-JP" sz="3200" b="1" dirty="0"/>
              <a:t>…</a:t>
            </a:r>
            <a:r>
              <a:rPr kumimoji="1" lang="ja-JP" altLang="en-US" sz="3200" b="1" dirty="0"/>
              <a:t>の実験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7DA031-1E2A-41B5-92B3-1007296D65E6}"/>
              </a:ext>
            </a:extLst>
          </p:cNvPr>
          <p:cNvSpPr txBox="1"/>
          <p:nvPr/>
        </p:nvSpPr>
        <p:spPr>
          <a:xfrm>
            <a:off x="7134460" y="4861619"/>
            <a:ext cx="4161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あたたかくなると」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～役場前の八重桜の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様子を撮影</a:t>
            </a:r>
          </a:p>
        </p:txBody>
      </p:sp>
    </p:spTree>
    <p:extLst>
      <p:ext uri="{BB962C8B-B14F-4D97-AF65-F5344CB8AC3E}">
        <p14:creationId xmlns:p14="http://schemas.microsoft.com/office/powerpoint/2010/main" val="42160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174B06F-21CD-4920-AEB9-A4C3B30C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409" y="3632216"/>
            <a:ext cx="2188571" cy="3045761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B169FF6F-7C0D-4B44-8F34-74B748F7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716" y="1333867"/>
            <a:ext cx="5887693" cy="1076824"/>
          </a:xfrm>
        </p:spPr>
        <p:txBody>
          <a:bodyPr/>
          <a:lstStyle/>
          <a:p>
            <a:r>
              <a:rPr lang="ja-JP" altLang="en-US" sz="6000" b="1" dirty="0"/>
              <a:t>木古内中学校編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0A1047-6B43-4531-948F-54C953D88E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5516"/>
            <a:ext cx="2849880" cy="331999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9AA8FA9-7771-46A2-A86C-B8C09E12C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716" y="2402398"/>
            <a:ext cx="5678846" cy="427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319F744-221B-4EDB-94A5-04A9D3E5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80" y="5087302"/>
            <a:ext cx="1143000" cy="1590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84C918-12BB-4BE6-BB93-9FAF36BF6289}"/>
              </a:ext>
            </a:extLst>
          </p:cNvPr>
          <p:cNvSpPr txBox="1"/>
          <p:nvPr/>
        </p:nvSpPr>
        <p:spPr>
          <a:xfrm>
            <a:off x="7966" y="5702531"/>
            <a:ext cx="533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本時の授業の流れを投影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3D64A6-64AD-4D6F-8891-5A1650C16116}"/>
              </a:ext>
            </a:extLst>
          </p:cNvPr>
          <p:cNvSpPr txBox="1"/>
          <p:nvPr/>
        </p:nvSpPr>
        <p:spPr>
          <a:xfrm>
            <a:off x="5977313" y="4825367"/>
            <a:ext cx="5336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FF00"/>
                </a:solidFill>
              </a:rPr>
              <a:t>リコーダーの指使いを</a:t>
            </a:r>
            <a:endParaRPr kumimoji="1" lang="en-US" altLang="ja-JP" sz="3600" b="1" dirty="0">
              <a:solidFill>
                <a:srgbClr val="FFFF00"/>
              </a:solidFill>
            </a:endParaRPr>
          </a:p>
          <a:p>
            <a:r>
              <a:rPr kumimoji="1" lang="ja-JP" altLang="en-US" sz="3600" b="1" dirty="0">
                <a:solidFill>
                  <a:srgbClr val="FFFF00"/>
                </a:solidFill>
              </a:rPr>
              <a:t>撮影し個人練習で確認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F4EF53D-3490-4EDC-9C7C-643E47DF3F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02" y="-1"/>
            <a:ext cx="5098062" cy="466630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F81C8A6-783F-4E42-8238-8B79FC1F2C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265" y="0"/>
            <a:ext cx="7054735" cy="46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71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511</Words>
  <Application>Microsoft Office PowerPoint</Application>
  <PresentationFormat>ワイド画面</PresentationFormat>
  <Paragraphs>71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BIZ UDP明朝 Medium</vt:lpstr>
      <vt:lpstr>ＤＨＰ特太ゴシック体</vt:lpstr>
      <vt:lpstr>游ゴシック</vt:lpstr>
      <vt:lpstr>Arial</vt:lpstr>
      <vt:lpstr>Century Gothic</vt:lpstr>
      <vt:lpstr>Wingdings 3</vt:lpstr>
      <vt:lpstr>イオン</vt:lpstr>
      <vt:lpstr>木古内町教頭会</vt:lpstr>
      <vt:lpstr>【研究主題】</vt:lpstr>
      <vt:lpstr>木古内小学校編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木古内中学校編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木古内町教頭会</dc:title>
  <dc:creator>KIKONAI-JH15</dc:creator>
  <cp:lastModifiedBy>KIKONAI-JH15</cp:lastModifiedBy>
  <cp:revision>8</cp:revision>
  <cp:lastPrinted>2021-11-04T01:23:17Z</cp:lastPrinted>
  <dcterms:created xsi:type="dcterms:W3CDTF">2021-09-22T08:52:28Z</dcterms:created>
  <dcterms:modified xsi:type="dcterms:W3CDTF">2021-11-04T01:36:22Z</dcterms:modified>
</cp:coreProperties>
</file>